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5" autoAdjust="0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8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20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903"/>
            <a:ext cx="7556421" cy="66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Insurance Data Analytics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2590800"/>
            <a:ext cx="7556421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business intelligence project </a:t>
            </a: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Excel, SQL, Tableau, and Power BI 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transform raw insurance data into actionable insights for strategic decision-making.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856315"/>
            <a:ext cx="215384" cy="21538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80190" y="4165044"/>
            <a:ext cx="7556421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7" name="Text 3"/>
          <p:cNvSpPr/>
          <p:nvPr/>
        </p:nvSpPr>
        <p:spPr>
          <a:xfrm>
            <a:off x="6280190" y="4333637"/>
            <a:ext cx="348805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Tools &amp; Technologies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80190" y="4792980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Microsoft Excel, SQL, Tableau, Power BI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522238"/>
            <a:ext cx="215384" cy="215384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280190" y="5830967"/>
            <a:ext cx="7556421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1" name="Text 6"/>
          <p:cNvSpPr/>
          <p:nvPr/>
        </p:nvSpPr>
        <p:spPr>
          <a:xfrm>
            <a:off x="6280190" y="5999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Team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6280190" y="6458903"/>
            <a:ext cx="7556421" cy="161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Abhijit Anil Tele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Sandesh Pothuraju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Swarali Mahakal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Namoju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Sowmya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 Gnapika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1C4CB-B57A-AD7F-26DC-AB16D77334BB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EC129-C9C1-3453-7258-16AC20F0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0" y="269271"/>
            <a:ext cx="9924005" cy="7998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289A9-0615-F54E-4020-6B4977E80A1A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1B478-BA08-70C1-946C-D8660ED3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99"/>
          <a:stretch>
            <a:fillRect/>
          </a:stretch>
        </p:blipFill>
        <p:spPr>
          <a:xfrm>
            <a:off x="7315200" y="308144"/>
            <a:ext cx="10941880" cy="79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5796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 &amp; Business Impact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106454"/>
            <a:ext cx="2409587" cy="4427101"/>
          </a:xfrm>
          <a:prstGeom prst="roundRect">
            <a:avLst>
              <a:gd name="adj" fmla="val 33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0572" y="230683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26A6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9639" y="2465903"/>
            <a:ext cx="260271" cy="2602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0572" y="3049072"/>
            <a:ext cx="200882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 Decisions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80572" y="3749754"/>
            <a:ext cx="2008823" cy="2282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 enable stakeholders to identify trends, optimize premium pricing, and improve claim processing efficiency.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8853607" y="2106454"/>
            <a:ext cx="2409587" cy="4427101"/>
          </a:xfrm>
          <a:prstGeom prst="roundRect">
            <a:avLst>
              <a:gd name="adj" fmla="val 33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053989" y="230683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3056" y="2465903"/>
            <a:ext cx="260271" cy="2602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53989" y="3049072"/>
            <a:ext cx="200882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Insights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053989" y="3749754"/>
            <a:ext cx="2008823" cy="2282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 and behavioral segmentation reveals opportunities for targeted marketing and product development initiatives.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1427023" y="2106454"/>
            <a:ext cx="2409587" cy="4427101"/>
          </a:xfrm>
          <a:prstGeom prst="roundRect">
            <a:avLst>
              <a:gd name="adj" fmla="val 33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627406" y="230683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86473" y="2465903"/>
            <a:ext cx="260271" cy="2602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627406" y="3049072"/>
            <a:ext cx="2008823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Multi-Platform Value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1627406" y="4050983"/>
            <a:ext cx="2008823" cy="2282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Comparative implementation across Excel, Tableau, and Power BI demonstrates each platform's unique strengths for different use cases.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280190" y="6717863"/>
            <a:ext cx="7556421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successfully transforms raw insurance data into actionable intelligence, demonstrating the power of modern BI tools to drive business performance and strategic planning.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B5D57-9754-F92B-916D-DA7CC24E7EDA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44667"/>
            <a:ext cx="2114116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12652"/>
            <a:ext cx="16615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16616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Transforming Insurance Data into Business Intelligence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458095"/>
            <a:ext cx="6571417" cy="2169275"/>
          </a:xfrm>
          <a:prstGeom prst="roundRect">
            <a:avLst>
              <a:gd name="adj" fmla="val 4456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646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000500"/>
            <a:ext cx="61177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insurance business data to generate meaningful insights spanning premium performance, claims analysis, customer segmentation, and overall business growth patterns.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99521" y="3646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27314"/>
            <a:ext cx="62447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and structured raw insurance datasets for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Calculated critical KPIs using advanced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comparative dashboards across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Excel, Tableau, and Power BI</a:t>
            </a:r>
            <a:endParaRPr lang="en-US" sz="1750" b="1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Delivered interactive visualizations supporting data-driven decisions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608F3-381A-38A7-72EA-979224BA0D2E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269C7F9C-B8AA-C80D-8BC2-95A25FA7EF6C}"/>
              </a:ext>
            </a:extLst>
          </p:cNvPr>
          <p:cNvSpPr/>
          <p:nvPr/>
        </p:nvSpPr>
        <p:spPr>
          <a:xfrm>
            <a:off x="630436" y="5741031"/>
            <a:ext cx="6571417" cy="2357940"/>
          </a:xfrm>
          <a:prstGeom prst="roundRect">
            <a:avLst>
              <a:gd name="adj" fmla="val 4456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767AF884-66DA-C6B3-D8F9-698BE13CCEA6}"/>
              </a:ext>
            </a:extLst>
          </p:cNvPr>
          <p:cNvSpPr/>
          <p:nvPr/>
        </p:nvSpPr>
        <p:spPr>
          <a:xfrm>
            <a:off x="857250" y="5871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C39FBE8-4006-8E0E-9F2F-931FE749A14D}"/>
              </a:ext>
            </a:extLst>
          </p:cNvPr>
          <p:cNvSpPr/>
          <p:nvPr/>
        </p:nvSpPr>
        <p:spPr>
          <a:xfrm>
            <a:off x="786170" y="6291143"/>
            <a:ext cx="61177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eaLnBrk="0" fontAlgn="base" hangingPunct="0"/>
            <a:r>
              <a:rPr lang="en-US" sz="2000" dirty="0"/>
              <a:t>Data Source: Insurance operational database</a:t>
            </a:r>
            <a:endParaRPr lang="en-IN" sz="2000" dirty="0"/>
          </a:p>
          <a:p>
            <a:pPr eaLnBrk="0" fontAlgn="base" hangingPunct="0"/>
            <a:r>
              <a:rPr lang="en-US" sz="2000" dirty="0"/>
              <a:t>Tables Used:</a:t>
            </a:r>
            <a:r>
              <a:rPr lang="en-IN" sz="2000" dirty="0"/>
              <a:t> </a:t>
            </a:r>
            <a:r>
              <a:rPr lang="en-US" sz="2000" dirty="0"/>
              <a:t>Customers,</a:t>
            </a:r>
            <a:r>
              <a:rPr lang="en-IN" sz="2000" dirty="0"/>
              <a:t> </a:t>
            </a:r>
            <a:r>
              <a:rPr lang="en-US" sz="2000" dirty="0"/>
              <a:t>Policies,</a:t>
            </a:r>
            <a:r>
              <a:rPr lang="en-IN" sz="2000" dirty="0"/>
              <a:t> </a:t>
            </a:r>
            <a:r>
              <a:rPr lang="en-US" sz="2000" dirty="0"/>
              <a:t>Claims</a:t>
            </a:r>
            <a:r>
              <a:rPr lang="en-IN" sz="2000" dirty="0"/>
              <a:t>,</a:t>
            </a:r>
            <a:r>
              <a:rPr lang="en-US" sz="2000" dirty="0"/>
              <a:t>Payments</a:t>
            </a:r>
            <a:endParaRPr lang="en-IN" sz="2000" dirty="0"/>
          </a:p>
          <a:p>
            <a:pPr eaLnBrk="0" fontAlgn="base" hangingPunct="0"/>
            <a:r>
              <a:rPr lang="en-US" sz="2000" dirty="0"/>
              <a:t>Time Period: 2014 – 2024</a:t>
            </a:r>
            <a:endParaRPr lang="en-IN" sz="2000" dirty="0"/>
          </a:p>
          <a:p>
            <a:pPr eaLnBrk="0" fontAlgn="base" hangingPunct="0"/>
            <a:r>
              <a:rPr lang="en-US" sz="2000" dirty="0"/>
              <a:t>Records: 5,000 policies, 3,100 customers</a:t>
            </a:r>
            <a:endParaRPr lang="en-IN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53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160633"/>
            <a:ext cx="130530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Performance Indicators &amp; Business Metrics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88670" y="4700111"/>
            <a:ext cx="1305306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comprehensive analytics framework tracks ten essential KPIs that provide 360-degree visibility into insurance operations, customer behavior, and financial performance.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88670" y="5518904"/>
            <a:ext cx="3127177" cy="2085380"/>
          </a:xfrm>
          <a:prstGeom prst="roundRect">
            <a:avLst>
              <a:gd name="adj" fmla="val 40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053" y="572928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Volume Metrics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053" y="6154817"/>
            <a:ext cx="270641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Policies, Total Customers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097179" y="5518904"/>
            <a:ext cx="3127296" cy="2085380"/>
          </a:xfrm>
          <a:prstGeom prst="roundRect">
            <a:avLst>
              <a:gd name="adj" fmla="val 40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307562" y="5729288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Financial KPIs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307562" y="6154817"/>
            <a:ext cx="270652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Premium Amount, Total Claim Amount, Premium Growth Rate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05807" y="5518904"/>
            <a:ext cx="3127296" cy="2085380"/>
          </a:xfrm>
          <a:prstGeom prst="roundRect">
            <a:avLst>
              <a:gd name="adj" fmla="val 40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16190" y="5729288"/>
            <a:ext cx="2706529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Operational Efficiency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616190" y="6471642"/>
            <a:ext cx="2706529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Claim Approval Rate, Payment Status Analysis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10714434" y="5518904"/>
            <a:ext cx="3127296" cy="2085380"/>
          </a:xfrm>
          <a:prstGeom prst="roundRect">
            <a:avLst>
              <a:gd name="adj" fmla="val 40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924818" y="5729288"/>
            <a:ext cx="2706529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Insights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924818" y="6471642"/>
            <a:ext cx="270652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Segmentation, Policy Distribution, Retention Trends</a:t>
            </a:r>
            <a:endParaRPr lang="en-US" sz="15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20985-3337-CAAF-07B4-ECE7B3ADE415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84515"/>
            <a:ext cx="1752600" cy="385882"/>
          </a:xfrm>
          <a:prstGeom prst="roundRect">
            <a:avLst>
              <a:gd name="adj" fmla="val 17776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3806" y="953333"/>
            <a:ext cx="149256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DASHBOARD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343858"/>
            <a:ext cx="1272849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Microsoft Excel: Initial Data Exploration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61" y="2463998"/>
            <a:ext cx="7473077" cy="46743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2867" y="2925128"/>
            <a:ext cx="370260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Foundation of 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602867" y="3427690"/>
            <a:ext cx="4241244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Excel dashboard provides the initial framework for insurance data analysis, featuring essential visualizations including policy distribution, premium trends, and customer demographics.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02867" y="5144333"/>
            <a:ext cx="4241244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pivot tables for dynamic analysis, conditional formatting for quick insights, and interactive charts that facilitate preliminary data exploration and hypothesis generation.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9203F-47D9-747B-884A-31E00C567382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1660"/>
            <a:ext cx="240542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77265"/>
            <a:ext cx="21180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 VISUALIZATION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33870"/>
            <a:ext cx="12741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Tableau: Interactive Data Discovery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00601"/>
            <a:ext cx="8284131" cy="40094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709624"/>
            <a:ext cx="4100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Interactivity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3290768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 elevates our analysis with sophisticated interactive visualizations that enable stakeholders to explore data relationships through intuitive filters and drill-down capabilities.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309354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platform's strength lies in its ability to reveal hidden patterns through visual analytics, supporting ad-hoc analysis and collaborative exploration of complex insurance datasets.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02D38-5B04-361D-73BA-EFA9A1C4233C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813" y="617458"/>
            <a:ext cx="2140148" cy="407908"/>
          </a:xfrm>
          <a:prstGeom prst="roundRect">
            <a:avLst>
              <a:gd name="adj" fmla="val 17570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1306" y="689015"/>
            <a:ext cx="186916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85813" y="1105495"/>
            <a:ext cx="130587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BI: Comprehensive Business Intelligence</a:t>
            </a:r>
            <a:endParaRPr lang="en-US" sz="4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58" y="2965013"/>
            <a:ext cx="7890629" cy="44226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19774" y="3007162"/>
            <a:ext cx="4232315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Enterprise-Grade Analytics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19774" y="3873937"/>
            <a:ext cx="4232315" cy="165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delivers our most sophisticated analysis layer, integrating advanced DAX calculations, predictive analytics, and real-time data refresh capabilities for enterprise decision-making.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19774" y="5709999"/>
            <a:ext cx="4232315" cy="165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dashboard features comprehensive KPI cards, trend analysis, customer segmentation heat maps, and policy performance scorecards—all optimized for executive consumption.</a:t>
            </a:r>
            <a:endParaRPr lang="en-US" sz="16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45768-EFA1-40BB-2916-93CDCA3B9B86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2832"/>
            <a:ext cx="2207776" cy="343614"/>
          </a:xfrm>
          <a:prstGeom prst="roundRect">
            <a:avLst>
              <a:gd name="adj" fmla="val 18853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09399" y="810577"/>
            <a:ext cx="197655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161931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Multi-Platform Analytics: Strengths &amp; Applications</a:t>
            </a:r>
            <a:endParaRPr lang="en-US" sz="3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796897"/>
            <a:ext cx="7066121" cy="44954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84888" y="3389114"/>
            <a:ext cx="35983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Tool Selection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584888" y="3854172"/>
            <a:ext cx="42592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Excel:</a:t>
            </a: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Ideal for initial exploration, quick analysis, and stakeholders comfortable with spreadsheet interfaces.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584888" y="4857393"/>
            <a:ext cx="42592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Tableau:</a:t>
            </a: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Best for interactive storytelling, exploratory analysis, and visual-first presentations to diverse audiences.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584888" y="5860613"/>
            <a:ext cx="42592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BI:</a:t>
            </a: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Optimal for enterprise deployment, real-time monitoring, and integrated reporting within Microsoft ecosystems.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195EA-A266-6B19-81B3-7FF15F2199D0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5554"/>
            <a:ext cx="2713196" cy="413147"/>
          </a:xfrm>
          <a:prstGeom prst="roundRect">
            <a:avLst>
              <a:gd name="adj" fmla="val 17525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0592" y="697706"/>
            <a:ext cx="243959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</a:t>
            </a:r>
            <a:r>
              <a:rPr lang="en-GB" sz="13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20497"/>
            <a:ext cx="1161359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Advanced Dashboard Capabilities</a:t>
            </a:r>
            <a:endParaRPr lang="en-US" sz="4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8" y="2331244"/>
            <a:ext cx="7879080" cy="50425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0964" y="2651403"/>
            <a:ext cx="34541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Excellence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20964" y="3192661"/>
            <a:ext cx="4223147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dashboards incorporate advanced features including dynamic filtering, cross-visualization interactions, custom calculations, and responsive design principles that ensure optimal viewing across devices.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20964" y="5393531"/>
            <a:ext cx="4223147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optimization techniques ensure rapid data refresh and seamless user experience even with large insurance datasets spanning multiple years and millions of records.</a:t>
            </a:r>
            <a:endParaRPr lang="en-US" sz="16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ED4C-CC96-9680-3BA3-7C3C30D6BAE4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806"/>
            <a:ext cx="716291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SQL Query Implementation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8" y="1644967"/>
            <a:ext cx="6837427" cy="62999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48932" y="2961441"/>
            <a:ext cx="33619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Aggregation Engine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548932" y="3341965"/>
            <a:ext cx="429518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serves as the backbone of our analytics pipeline, performing complex aggregations, joins, and calculations that power all downstream visualizations.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548932" y="4171117"/>
            <a:ext cx="429518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query library includes: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548932" y="4524018"/>
            <a:ext cx="4295180" cy="142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and claim aggregations by policy type, region, and time period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 logic based on demographics and behavior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 rate calculations using window functions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Claim approval rate analysis with conditional logic</a:t>
            </a: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5FFAB-A94E-F888-A2E5-40BDA1290EBB}"/>
              </a:ext>
            </a:extLst>
          </p:cNvPr>
          <p:cNvSpPr txBox="1"/>
          <p:nvPr/>
        </p:nvSpPr>
        <p:spPr>
          <a:xfrm>
            <a:off x="12852088" y="7730326"/>
            <a:ext cx="1677335" cy="4600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696</Words>
  <Application>Microsoft Office PowerPoint</Application>
  <PresentationFormat>Custom</PresentationFormat>
  <Paragraphs>87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Unbounded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Abhijit Tele Patil</cp:lastModifiedBy>
  <cp:revision>7</cp:revision>
  <dcterms:created xsi:type="dcterms:W3CDTF">2026-02-12T10:40:35Z</dcterms:created>
  <dcterms:modified xsi:type="dcterms:W3CDTF">2026-02-14T12:53:24Z</dcterms:modified>
</cp:coreProperties>
</file>